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9" r:id="rId5"/>
    <p:sldId id="258" r:id="rId6"/>
    <p:sldId id="263" r:id="rId7"/>
    <p:sldId id="262" r:id="rId8"/>
    <p:sldId id="272" r:id="rId9"/>
    <p:sldId id="273" r:id="rId10"/>
    <p:sldId id="274" r:id="rId11"/>
    <p:sldId id="260" r:id="rId12"/>
    <p:sldId id="261" r:id="rId13"/>
    <p:sldId id="277" r:id="rId14"/>
    <p:sldId id="278" r:id="rId15"/>
    <p:sldId id="279" r:id="rId16"/>
    <p:sldId id="270" r:id="rId17"/>
    <p:sldId id="275" r:id="rId18"/>
    <p:sldId id="27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4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19:3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 5632,'-8'-12'2112,"4"12"-1664,4 3-64,0 1-800,0 1 224,0-3-128,0 3-32,0-3-576,0 2-1408,0 1 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24:4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19 3456,'-17'-19'5418,"16"19"-5428,-1 0 68,1 0 481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24:5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 5632,'-25'-11'2112,"25"7"-1664,-5 4-128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9:24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4992,'0'0'2816,"-4"3"-3296,0 1 256,-1 1-192,1-5-64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23:53:56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2560,'4'-11'1056,"0"15"-832,-4 1-1184,0 2-544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23:53:5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6912,'0'-34'3200,"9"41"-3808,-5 2-672,4 2-800,5 3-160,-1 1 576,5 3 352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23:53:5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2560,'19'-4'960,"2"26"-768,16 5-1088,-24-18-544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9E8C-A204-440A-9A78-94375F50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D3794-B3D3-47DC-9905-67E042039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0FA3-5854-411E-9E1C-5DBCA537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91532-E3F6-4030-A36C-7615AB5D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403F-4B2A-487A-91FF-811386F0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2BD6-3B18-44A2-809F-6EFFC903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90F34-14D5-4F7A-B55F-FBA9BE9F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527-3B1E-4D88-83A8-BB15CE8B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71130-F4DB-4D21-B108-D0031BFA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2656-7BB5-44EA-9BA3-714ABC7B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C41A3-645F-44F0-9DC7-8D4868280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B6AF8-5004-4F69-A2BB-884AEE25A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96B6B-D5B6-472B-8EC7-4829390B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9670-F344-47A0-B005-72655A83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D69C-0C69-464D-B988-7C1A468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D40F-E3F6-4D47-B690-62D7CE3C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8626-1452-4947-A131-5C709B36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B6636-E68B-4B59-A2AD-B318AC0D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1605-AEFF-4BAE-82B1-AE96F888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B2EEE-387D-42E1-9E37-2D3EC5F9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FC31-9451-4F88-A60D-254148BE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B40A-0E58-412A-8081-F89C5977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F4805-1345-4EAE-89DF-1B7490E8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F8403-B0DC-43BE-BEA2-48FF2FD8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8580C-A2B5-471B-99D9-07E17BAB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E4B2-15CE-41B3-845F-4FD2DE2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5E77-8395-4020-A1ED-430D545AA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6D463-4C29-4249-BC95-A16CAA289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6238C-79DA-4F7D-A621-C11EBA8E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A8E76-E1D5-4925-B17E-6465FC75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0F7C7-C480-4715-9890-D06FAFCB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4FEF-02E2-459C-BA1A-0EDFF522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C2158-0DCB-43A0-B7C8-17A313241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E3C72-EFAB-49B7-93C3-D8EFF3C19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A3AAE-1234-465F-AB05-04553082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2E6AC-8E97-4725-866E-4CAC53F91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5E029-14EB-40DB-B5EA-8F72ACD7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D7F0-3A4C-4F29-B04F-201A2291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D6DF8-D5DB-43E2-B0B3-CD59F299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8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D783-022D-467B-913A-2DB195E1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880EC-C1E1-4441-BB56-246718DB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A6446-C6DF-4132-BB26-AB8113B1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A0E0-3E6A-4E08-A442-67045597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8F19B-E67F-48D8-8DE2-DA861BAC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4C5B2-3D51-41C0-82F2-C3B416F6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CD7E-3435-443B-85C0-D74C8000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D85D-189A-4E44-B954-3624B27E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3A19-DB4D-4570-A9D8-F66535D1B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6AC7B-0791-4E68-90F1-1F4637EDF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B9B4A-47B7-41FC-BB68-EDDAD657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95973-236C-430A-8A41-D80F7A9F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9BB4E-E555-48C3-BA94-B526C3B5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C604-0223-4371-9D61-6CDC297C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FE058-73FF-4B31-9F43-88E31018D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E4D8D-3C52-479F-9C19-0BCF966CA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BCB85-633A-49A9-A1FB-3952C7F4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42844-A33C-4058-8FC9-3A7CAA46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B37-5DE6-490A-93DF-E0F444F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776FF-A163-405D-92FD-2AC9A647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1D062-67DB-4338-AC65-8E9417970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BFEF-3FDB-4BB2-83FF-292987B2B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B7F26-A379-40F9-A830-8073B687521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FEDE0-C89F-4910-96BF-AA0E6444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3B285-7923-450D-B773-576E54AE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19BF9-570F-428D-A992-53D36D5EF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5" Type="http://schemas.openxmlformats.org/officeDocument/2006/relationships/customXml" Target="../ink/ink6.xml"/><Relationship Id="rId4" Type="http://schemas.openxmlformats.org/officeDocument/2006/relationships/image" Target="../media/image47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Naive Bayes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50F3-DCA3-4C28-B376-E4A60872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BBF0-235E-448B-8585-9C30627DC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P(Fail=0 | drink = 0, game = 0, study =1) &gt; P(Fail=0 | drink = 0, game = 0, study =0)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Fail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9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1590-D14D-4244-B4C6-1248D617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6144C-844A-4FA7-B7C9-F871C87A7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335" y="1471214"/>
            <a:ext cx="8322115" cy="502166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2084A4-293D-45FA-8B77-47327134B9EF}"/>
                  </a:ext>
                </a:extLst>
              </p14:cNvPr>
              <p14:cNvContentPartPr/>
              <p14:nvPr/>
            </p14:nvContentPartPr>
            <p14:xfrm>
              <a:off x="3784275" y="1516687"/>
              <a:ext cx="3240" cy="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2084A4-293D-45FA-8B77-47327134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5635" y="1507687"/>
                <a:ext cx="20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C6DFF9-D9F0-42BF-8E9D-58D51D294392}"/>
                  </a:ext>
                </a:extLst>
              </p14:cNvPr>
              <p14:cNvContentPartPr/>
              <p14:nvPr/>
            </p14:nvContentPartPr>
            <p14:xfrm>
              <a:off x="4909635" y="1557727"/>
              <a:ext cx="23040" cy="2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C6DFF9-D9F0-42BF-8E9D-58D51D2943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0635" y="1548727"/>
                <a:ext cx="40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6BC930-4D0A-4E0C-B7C7-2B7489582F30}"/>
                  </a:ext>
                </a:extLst>
              </p14:cNvPr>
              <p14:cNvContentPartPr/>
              <p14:nvPr/>
            </p14:nvContentPartPr>
            <p14:xfrm>
              <a:off x="8399475" y="1539007"/>
              <a:ext cx="3276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6BC930-4D0A-4E0C-B7C7-2B7489582F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0835" y="1530367"/>
                <a:ext cx="5040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89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E58D-54F1-4E23-A943-B6263AFF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do I play tennis?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06BC1A-C3E9-407E-A288-403060C04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257"/>
            <a:ext cx="721122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AE8A8-9940-4512-B7D9-C4253F6638A1}"/>
              </a:ext>
            </a:extLst>
          </p:cNvPr>
          <p:cNvSpPr txBox="1"/>
          <p:nvPr/>
        </p:nvSpPr>
        <p:spPr>
          <a:xfrm>
            <a:off x="8415716" y="1793256"/>
            <a:ext cx="2654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Will I play tennis? </a:t>
            </a:r>
          </a:p>
          <a:p>
            <a:endParaRPr lang="en-US" sz="2000" dirty="0"/>
          </a:p>
          <a:p>
            <a:r>
              <a:rPr lang="en-US" sz="2000" dirty="0"/>
              <a:t>Given: </a:t>
            </a:r>
          </a:p>
          <a:p>
            <a:r>
              <a:rPr lang="en-US" sz="2000" dirty="0"/>
              <a:t>Outlook --Sunny</a:t>
            </a:r>
          </a:p>
          <a:p>
            <a:r>
              <a:rPr lang="en-US" sz="2000" dirty="0"/>
              <a:t>Temperature -- Cool </a:t>
            </a:r>
          </a:p>
          <a:p>
            <a:r>
              <a:rPr lang="en-US" sz="2000" dirty="0"/>
              <a:t>Humidity -- High </a:t>
            </a:r>
          </a:p>
          <a:p>
            <a:r>
              <a:rPr lang="en-US" sz="2000" dirty="0"/>
              <a:t>Wind -- Strong</a:t>
            </a:r>
          </a:p>
        </p:txBody>
      </p:sp>
    </p:spTree>
    <p:extLst>
      <p:ext uri="{BB962C8B-B14F-4D97-AF65-F5344CB8AC3E}">
        <p14:creationId xmlns:p14="http://schemas.microsoft.com/office/powerpoint/2010/main" val="167132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97AD-45C5-F634-C338-67FC6EA3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2BFB3-F91F-DEBA-8BDD-5B5452D2A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P(Yes| Sunny, Cool, High, String)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𝐶𝑜𝑜𝑙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𝐻𝑖𝑔h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𝑆𝑡𝑟𝑜𝑛𝑔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P(Yes)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P(Yes)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=0.0053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2BFB3-F91F-DEBA-8BDD-5B5452D2A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67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97AD-45C5-F634-C338-67FC6EA3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2BFB3-F91F-DEBA-8BDD-5B5452D2A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P(No| Sunny, Cool, High, String)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𝐶𝑜𝑜𝑙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𝐻𝑖𝑔h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𝑆𝑡𝑟𝑜𝑛𝑔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P(No)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𝑆𝑢𝑛𝑛𝑦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𝐶𝑜𝑜𝑙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𝐻𝑖𝑔h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𝑆𝑡𝑟𝑜𝑛𝑔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P(No)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=0.0206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2BFB3-F91F-DEBA-8BDD-5B5452D2A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61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5E6A-6DAD-1019-D02C-72F9E136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3D59-FFF4-C625-6102-9D01725E5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P(Yes| Sunny, Cool, High, String) &lt; P(No| Sunny, Cool, High, String)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Play Tennis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9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2CE7-14CC-4823-9C16-165B6CD0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786F-AAB0-48EB-A150-39DF7C09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car theft training examples, construct a Naïve Bayes classifier: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that a car is a red, SUV and of domestic origin, is it more likely to be stolen than not?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256A-7B0C-4BDE-960B-E2AB3BEB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02" y="2321593"/>
            <a:ext cx="5287378" cy="28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737D-3A05-47EB-B512-F51245EB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49660-35F6-4E0D-ADA8-760B09F5E9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P(</a:t>
                </a:r>
                <a:r>
                  <a:rPr lang="en-US" dirty="0" err="1"/>
                  <a:t>Yes|red</a:t>
                </a:r>
                <a:r>
                  <a:rPr lang="en-US" dirty="0"/>
                  <a:t>, </a:t>
                </a:r>
                <a:r>
                  <a:rPr lang="en-US" dirty="0" err="1"/>
                  <a:t>suv</a:t>
                </a:r>
                <a:r>
                  <a:rPr lang="en-US" dirty="0"/>
                  <a:t>, domestic)</a:t>
                </a:r>
              </a:p>
              <a:p>
                <a:pPr marL="0" indent="0">
                  <a:buNone/>
                </a:pPr>
                <a:r>
                  <a:rPr lang="en-US" dirty="0"/>
                  <a:t>= p(</a:t>
                </a:r>
                <a:r>
                  <a:rPr lang="en-US" dirty="0" err="1"/>
                  <a:t>domestic|yes</a:t>
                </a:r>
                <a:r>
                  <a:rPr lang="en-US" dirty="0"/>
                  <a:t>) p(</a:t>
                </a:r>
                <a:r>
                  <a:rPr lang="en-US" dirty="0" err="1"/>
                  <a:t>suv|yes</a:t>
                </a:r>
                <a:r>
                  <a:rPr lang="en-US" dirty="0"/>
                  <a:t>)p(</a:t>
                </a:r>
                <a:r>
                  <a:rPr lang="en-US" dirty="0" err="1"/>
                  <a:t>red|yes</a:t>
                </a:r>
                <a:r>
                  <a:rPr lang="en-US" dirty="0"/>
                  <a:t>)p(yes) 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0.024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P(</a:t>
                </a:r>
                <a:r>
                  <a:rPr lang="en-US" dirty="0" err="1"/>
                  <a:t>no|red</a:t>
                </a:r>
                <a:r>
                  <a:rPr lang="en-US" dirty="0"/>
                  <a:t>, </a:t>
                </a:r>
                <a:r>
                  <a:rPr lang="en-US" dirty="0" err="1"/>
                  <a:t>suv</a:t>
                </a:r>
                <a:r>
                  <a:rPr lang="en-US" dirty="0"/>
                  <a:t>, domestic)</a:t>
                </a:r>
              </a:p>
              <a:p>
                <a:pPr marL="0" indent="0">
                  <a:buNone/>
                </a:pPr>
                <a:r>
                  <a:rPr lang="en-US" dirty="0"/>
                  <a:t>= p(</a:t>
                </a:r>
                <a:r>
                  <a:rPr lang="en-US" dirty="0" err="1"/>
                  <a:t>domestic|no</a:t>
                </a:r>
                <a:r>
                  <a:rPr lang="en-US" dirty="0"/>
                  <a:t>) p(</a:t>
                </a:r>
                <a:r>
                  <a:rPr lang="en-US" dirty="0" err="1"/>
                  <a:t>suv|no</a:t>
                </a:r>
                <a:r>
                  <a:rPr lang="en-US" dirty="0"/>
                  <a:t>)p(</a:t>
                </a:r>
                <a:r>
                  <a:rPr lang="en-US" dirty="0" err="1"/>
                  <a:t>red|no</a:t>
                </a:r>
                <a:r>
                  <a:rPr lang="en-US" dirty="0"/>
                  <a:t>)p(no)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0.072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 be stolen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49660-35F6-4E0D-ADA8-760B09F5E9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37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0862-6FFD-4767-BCFD-20BAA45A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3224-7D92-4B92-9030-F9856E2C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that you are given the following set of training examples. Each feature can take on one of three nominal values: a, b, or 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would a Naïve Bayes system classify the following test example? Be sure to show your work.</a:t>
            </a:r>
          </a:p>
          <a:p>
            <a:r>
              <a:rPr lang="en-US" dirty="0"/>
              <a:t>F1 = a, F2 = c, F3 = 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D04DA-5952-4748-8BFA-3F7A4AD2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494" y="2526423"/>
            <a:ext cx="33337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CA2C-4BA6-DAB7-B441-D879CDAE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12637-1C2D-74DE-0104-3E75DC43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Email Classification: Training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denotes spam</a:t>
            </a:r>
          </a:p>
          <a:p>
            <a:pPr>
              <a:buFontTx/>
              <a:buChar char="-"/>
            </a:pPr>
            <a:r>
              <a:rPr lang="en-US" dirty="0"/>
              <a:t>Denotes not spam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receive an email with feature set (a=1, b=1, c=1), which class is it like to be (spam or </a:t>
            </a:r>
            <a:r>
              <a:rPr lang="en-US"/>
              <a:t>not spam)?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2AA88-1A44-F015-FB45-B0C60752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32" y="0"/>
            <a:ext cx="4345435" cy="41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6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AC18-8770-401D-874D-2AC57AD5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Naive Bayes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45F6C6-B9D5-4DB3-B513-87683F6B8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386403"/>
              </p:ext>
            </p:extLst>
          </p:nvPr>
        </p:nvGraphicFramePr>
        <p:xfrm>
          <a:off x="1022075" y="1870352"/>
          <a:ext cx="418106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65">
                  <a:extLst>
                    <a:ext uri="{9D8B030D-6E8A-4147-A177-3AD203B41FA5}">
                      <a16:colId xmlns:a16="http://schemas.microsoft.com/office/drawing/2014/main" val="20397966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891913041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382712618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3715883548"/>
                    </a:ext>
                  </a:extLst>
                </a:gridCol>
              </a:tblGrid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4140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23107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5325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2963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14379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628961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46742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39370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784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B50A5-DAAF-4C12-8EE8-AE286EEED9C3}"/>
              </a:ext>
            </a:extLst>
          </p:cNvPr>
          <p:cNvSpPr txBox="1"/>
          <p:nvPr/>
        </p:nvSpPr>
        <p:spPr>
          <a:xfrm>
            <a:off x="6187109" y="2017643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I fail the exam, if I did not drink, did not play video game and study well? (drink=0, game=0, study=1)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P(Fail=0| drink=0, game=0, study=1)</a:t>
            </a:r>
          </a:p>
          <a:p>
            <a:r>
              <a:rPr lang="en-US" dirty="0"/>
              <a:t>P(Fail=1| drink=0, game=0, study=1)</a:t>
            </a:r>
          </a:p>
        </p:txBody>
      </p:sp>
    </p:spTree>
    <p:extLst>
      <p:ext uri="{BB962C8B-B14F-4D97-AF65-F5344CB8AC3E}">
        <p14:creationId xmlns:p14="http://schemas.microsoft.com/office/powerpoint/2010/main" val="244453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D7EE-E859-417B-B002-1EF6970E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D920-BFDD-4AFC-8E76-E59634E6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probability theory, conditional probability is a measure of the probability of an event occurring, given that another event (by assumption, presumption, assertion or evidence) has already occurred.</a:t>
            </a:r>
          </a:p>
          <a:p>
            <a:r>
              <a:rPr lang="en-US" dirty="0"/>
              <a:t>P(A|B) – “the conditional probability of A given B” or “the probability of A under the condition B”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82C3-78F4-4417-9EB5-24FF7238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9E170-F35A-4134-A0F8-DE8B5BF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9206"/>
            <a:ext cx="5181600" cy="29241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D8A11-CCC7-461F-9A40-863DC61819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P(yes) = 2/5</a:t>
            </a:r>
          </a:p>
          <a:p>
            <a:r>
              <a:rPr lang="en-US" dirty="0"/>
              <a:t>P(Sunny| yes) = 2/2</a:t>
            </a:r>
          </a:p>
          <a:p>
            <a:r>
              <a:rPr lang="en-US" dirty="0"/>
              <a:t>P(Warm| yes) = 1/2</a:t>
            </a:r>
          </a:p>
          <a:p>
            <a:r>
              <a:rPr lang="en-US" dirty="0"/>
              <a:t>P(change | yes) = 1/2</a:t>
            </a:r>
          </a:p>
          <a:p>
            <a:endParaRPr lang="en-US" dirty="0"/>
          </a:p>
          <a:p>
            <a:r>
              <a:rPr lang="en-US" dirty="0"/>
              <a:t>P(no) = ?</a:t>
            </a:r>
          </a:p>
          <a:p>
            <a:r>
              <a:rPr lang="en-US" dirty="0"/>
              <a:t>P(Sunny | no) = ?</a:t>
            </a:r>
          </a:p>
          <a:p>
            <a:r>
              <a:rPr lang="en-US" dirty="0"/>
              <a:t>P(Warm | no) = ?</a:t>
            </a:r>
          </a:p>
          <a:p>
            <a:r>
              <a:rPr lang="en-US" dirty="0"/>
              <a:t>P(Change | no) = ?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FCD139-3368-42BE-8308-EF7D42F843A7}"/>
                  </a:ext>
                </a:extLst>
              </p14:cNvPr>
              <p14:cNvContentPartPr/>
              <p14:nvPr/>
            </p14:nvContentPartPr>
            <p14:xfrm>
              <a:off x="6684795" y="2600287"/>
              <a:ext cx="504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FCD139-3368-42BE-8308-EF7D42F843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6155" y="2591287"/>
                <a:ext cx="2268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480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936C-2C07-4D41-8560-60B339C0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7E60-F2D6-44FE-9B6C-EB159A3F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409" cy="4351338"/>
          </a:xfrm>
        </p:spPr>
        <p:txBody>
          <a:bodyPr/>
          <a:lstStyle/>
          <a:p>
            <a:r>
              <a:rPr lang="en-US" dirty="0"/>
              <a:t>Axiom of probability </a:t>
            </a:r>
          </a:p>
          <a:p>
            <a:pPr marL="0" indent="0">
              <a:buNone/>
            </a:pPr>
            <a:r>
              <a:rPr lang="en-US" dirty="0"/>
              <a:t>   P(A ∩ B) = P (A | B) P(B)</a:t>
            </a:r>
          </a:p>
          <a:p>
            <a:endParaRPr lang="en-US" dirty="0"/>
          </a:p>
          <a:p>
            <a:r>
              <a:rPr lang="en-US" dirty="0"/>
              <a:t>Bayes’ Theorem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34966-004D-4BB8-B01D-2E0C4099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47" y="4088395"/>
            <a:ext cx="3779740" cy="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9369-7EB5-496A-A4AB-3058E7BA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Naive Bayes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9F15-A5B2-43BB-A731-100742B9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 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| y) = P(x</a:t>
            </a:r>
            <a:r>
              <a:rPr lang="en-US" baseline="-25000" dirty="0"/>
              <a:t>1</a:t>
            </a:r>
            <a:r>
              <a:rPr lang="en-US" dirty="0"/>
              <a:t>|y) P(x</a:t>
            </a:r>
            <a:r>
              <a:rPr lang="en-US" baseline="-25000" dirty="0"/>
              <a:t>2</a:t>
            </a:r>
            <a:r>
              <a:rPr lang="en-US" dirty="0"/>
              <a:t>|y) … P(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|y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71C0FE-54E1-400F-A6C7-4E3BD95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82" y="2652496"/>
            <a:ext cx="5181600" cy="292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9AC6F-4D2B-4A95-AA2F-FC6497481A97}"/>
              </a:ext>
            </a:extLst>
          </p:cNvPr>
          <p:cNvSpPr txBox="1"/>
          <p:nvPr/>
        </p:nvSpPr>
        <p:spPr>
          <a:xfrm>
            <a:off x="7145267" y="2670372"/>
            <a:ext cx="4046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P(Sunny, Warm, </a:t>
            </a:r>
            <a:r>
              <a:rPr lang="en-US" dirty="0" err="1"/>
              <a:t>Same|Y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dirty="0" err="1"/>
              <a:t>Sunny|Y</a:t>
            </a:r>
            <a:r>
              <a:rPr lang="en-US" dirty="0"/>
              <a:t>)P(</a:t>
            </a:r>
            <a:r>
              <a:rPr lang="en-US" dirty="0" err="1"/>
              <a:t>Warm|Y</a:t>
            </a:r>
            <a:r>
              <a:rPr lang="en-US" dirty="0"/>
              <a:t>)P(</a:t>
            </a:r>
            <a:r>
              <a:rPr lang="en-US" dirty="0" err="1"/>
              <a:t>Same|Y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99B9BA7-169A-4351-9EDC-CB0C5B95B948}"/>
                  </a:ext>
                </a:extLst>
              </p14:cNvPr>
              <p14:cNvContentPartPr/>
              <p14:nvPr/>
            </p14:nvContentPartPr>
            <p14:xfrm>
              <a:off x="1901835" y="3560407"/>
              <a:ext cx="7920" cy="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99B9BA7-169A-4351-9EDC-CB0C5B95B9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195" y="3551407"/>
                <a:ext cx="25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6EA973-B663-4F1A-B61D-FDDD7110F9AD}"/>
                  </a:ext>
                </a:extLst>
              </p14:cNvPr>
              <p14:cNvContentPartPr/>
              <p14:nvPr/>
            </p14:nvContentPartPr>
            <p14:xfrm>
              <a:off x="1796355" y="4958287"/>
              <a:ext cx="10800" cy="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6EA973-B663-4F1A-B61D-FDDD7110F9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7355" y="4949647"/>
                <a:ext cx="28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B35990-376F-4BBE-850B-1885DC426DAB}"/>
                  </a:ext>
                </a:extLst>
              </p14:cNvPr>
              <p14:cNvContentPartPr/>
              <p14:nvPr/>
            </p14:nvContentPartPr>
            <p14:xfrm>
              <a:off x="2720835" y="4938847"/>
              <a:ext cx="6480" cy="4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B35990-376F-4BBE-850B-1885DC426D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1835" y="4929847"/>
                <a:ext cx="2412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C1F74F-03EC-4562-FDAA-0EC4E01E124E}"/>
              </a:ext>
            </a:extLst>
          </p:cNvPr>
          <p:cNvSpPr txBox="1"/>
          <p:nvPr/>
        </p:nvSpPr>
        <p:spPr>
          <a:xfrm>
            <a:off x="1015929" y="5853797"/>
            <a:ext cx="6685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do we need to make naïve Bayes assumption?</a:t>
            </a:r>
          </a:p>
          <a:p>
            <a:r>
              <a:rPr lang="en-US" dirty="0"/>
              <a:t>P(Sunny, Cool, </a:t>
            </a:r>
            <a:r>
              <a:rPr lang="en-US" dirty="0" err="1"/>
              <a:t>Same|Y</a:t>
            </a:r>
            <a:r>
              <a:rPr lang="en-US" dirty="0"/>
              <a:t>)</a:t>
            </a:r>
          </a:p>
          <a:p>
            <a:r>
              <a:rPr lang="en-US" dirty="0"/>
              <a:t>P(</a:t>
            </a:r>
            <a:r>
              <a:rPr lang="en-US" dirty="0" err="1"/>
              <a:t>Sunny|Y</a:t>
            </a:r>
            <a:r>
              <a:rPr lang="en-US" dirty="0"/>
              <a:t>)P(</a:t>
            </a:r>
            <a:r>
              <a:rPr lang="en-US" dirty="0" err="1"/>
              <a:t>Cool|Y</a:t>
            </a:r>
            <a:r>
              <a:rPr lang="en-US" dirty="0"/>
              <a:t>)P(</a:t>
            </a:r>
            <a:r>
              <a:rPr lang="en-US" dirty="0" err="1"/>
              <a:t>Same|Y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07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5468-E5D8-444A-BF7F-9B59AD0B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4C8CC9-837D-4398-93D8-EE63F2614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854402"/>
              </p:ext>
            </p:extLst>
          </p:nvPr>
        </p:nvGraphicFramePr>
        <p:xfrm>
          <a:off x="1022075" y="1870352"/>
          <a:ext cx="418106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65">
                  <a:extLst>
                    <a:ext uri="{9D8B030D-6E8A-4147-A177-3AD203B41FA5}">
                      <a16:colId xmlns:a16="http://schemas.microsoft.com/office/drawing/2014/main" val="20397966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891913041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382712618"/>
                    </a:ext>
                  </a:extLst>
                </a:gridCol>
                <a:gridCol w="1045265">
                  <a:extLst>
                    <a:ext uri="{9D8B030D-6E8A-4147-A177-3AD203B41FA5}">
                      <a16:colId xmlns:a16="http://schemas.microsoft.com/office/drawing/2014/main" val="3715883548"/>
                    </a:ext>
                  </a:extLst>
                </a:gridCol>
              </a:tblGrid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4140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23107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64012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5325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2963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14379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628961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39370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784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E10329-114B-4C4C-A288-8702B7ABAA20}"/>
              </a:ext>
            </a:extLst>
          </p:cNvPr>
          <p:cNvSpPr txBox="1"/>
          <p:nvPr/>
        </p:nvSpPr>
        <p:spPr>
          <a:xfrm>
            <a:off x="5921445" y="1690688"/>
            <a:ext cx="431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time to take notes!</a:t>
            </a:r>
          </a:p>
        </p:txBody>
      </p:sp>
    </p:spTree>
    <p:extLst>
      <p:ext uri="{BB962C8B-B14F-4D97-AF65-F5344CB8AC3E}">
        <p14:creationId xmlns:p14="http://schemas.microsoft.com/office/powerpoint/2010/main" val="148495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C6A6-4A39-4902-A35D-21F83E4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9C25-D821-4786-96CB-312F84694A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P(Fail=0 | drink = 0, game = 0, study =1)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𝑑𝑟𝑖𝑛𝑘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𝑔𝑎𝑚𝑒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𝑠𝑡𝑢𝑑𝑦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𝑓𝑎𝑖𝑙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dirty="0"/>
                  <a:t> * P(fail=0)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* P(fail=0)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* P(fail=0)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=0.141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9C25-D821-4786-96CB-312F84694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39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C6A6-4A39-4902-A35D-21F83E4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9C25-D821-4786-96CB-312F84694A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P(Fail=1 | drink = 0, game = 0, study =1)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𝑑𝑟𝑖𝑛𝑘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𝑔𝑎𝑚𝑒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𝑠𝑡𝑢𝑑𝑦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𝑓𝑎𝑖𝑙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dirty="0"/>
                  <a:t> * P(fail=1)</a:t>
                </a:r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* P(fail=1)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𝑠𝑡𝑢𝑑𝑦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𝑓𝑎𝑖𝑙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* P(fail=1)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=0.0313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9C25-D821-4786-96CB-312F84694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9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1029</Words>
  <Application>Microsoft Office PowerPoint</Application>
  <PresentationFormat>Widescreen</PresentationFormat>
  <Paragraphs>190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Naive Bayes</vt:lpstr>
      <vt:lpstr>The Naive Bayes</vt:lpstr>
      <vt:lpstr>Conditional Probability</vt:lpstr>
      <vt:lpstr>Conditional Probability</vt:lpstr>
      <vt:lpstr>Bayes’ Theorem</vt:lpstr>
      <vt:lpstr>The Naive Bayes Assumption</vt:lpstr>
      <vt:lpstr>Naïve Bayes</vt:lpstr>
      <vt:lpstr>Naïve Bayes</vt:lpstr>
      <vt:lpstr>Naïve Bayes</vt:lpstr>
      <vt:lpstr>Naïve Bayes</vt:lpstr>
      <vt:lpstr>Example 1</vt:lpstr>
      <vt:lpstr>When do I play tennis?</vt:lpstr>
      <vt:lpstr>Example 1</vt:lpstr>
      <vt:lpstr>Example 1</vt:lpstr>
      <vt:lpstr>Example 1</vt:lpstr>
      <vt:lpstr>Example 2</vt:lpstr>
      <vt:lpstr>Example 2</vt:lpstr>
      <vt:lpstr>QUIZ TIME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Bayes</dc:title>
  <dc:creator>张 琳瑞</dc:creator>
  <cp:lastModifiedBy>Linrui Zhang</cp:lastModifiedBy>
  <cp:revision>25</cp:revision>
  <dcterms:created xsi:type="dcterms:W3CDTF">2021-08-28T17:36:41Z</dcterms:created>
  <dcterms:modified xsi:type="dcterms:W3CDTF">2024-05-17T16:05:04Z</dcterms:modified>
</cp:coreProperties>
</file>